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256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8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6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www.emerald.com/insight/content/doi/10.1108/JCM-12-2019-3540/full/html" TargetMode="External"/><Relationship Id="rId5" Type="http://schemas.openxmlformats.org/officeDocument/2006/relationships/hyperlink" Target="https://www.avaus.com/blog/predicting-customer-churn/" TargetMode="External"/><Relationship Id="rId4" Type="http://schemas.openxmlformats.org/officeDocument/2006/relationships/hyperlink" Target="https://www.tigeranalytics.com/blog/addressing-customer-churn-in-bankin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6.png"/><Relationship Id="rId4" Type="http://schemas.openxmlformats.org/officeDocument/2006/relationships/hyperlink" Target="https://www.kaggle.com/datasets/mathchi/churn-for-bank-customer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37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563" y="2034073"/>
            <a:ext cx="8332237" cy="937961"/>
          </a:xfrm>
        </p:spPr>
        <p:txBody>
          <a:bodyPr anchor="b">
            <a:noAutofit/>
          </a:bodyPr>
          <a:lstStyle/>
          <a:p>
            <a:r>
              <a:rPr lang="en-US" sz="4400" dirty="0"/>
              <a:t>Churn for Bank Customers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7469" y="3779310"/>
            <a:ext cx="5433204" cy="551739"/>
          </a:xfrm>
        </p:spPr>
        <p:txBody>
          <a:bodyPr>
            <a:noAutofit/>
          </a:bodyPr>
          <a:lstStyle/>
          <a:p>
            <a:r>
              <a:rPr lang="en-US" sz="3200" dirty="0"/>
              <a:t>Muthukumar Kadhirvel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83BDC9E-93E5-A12C-0DA8-54F353DBA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5810" y="4331049"/>
            <a:ext cx="5431971" cy="557950"/>
          </a:xfrm>
        </p:spPr>
        <p:txBody>
          <a:bodyPr>
            <a:normAutofit/>
          </a:bodyPr>
          <a:lstStyle/>
          <a:p>
            <a:r>
              <a:rPr lang="en-US" sz="2400" dirty="0"/>
              <a:t>APPLIED DATA SCIENCE (DSC 680)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5D7130-B581-76C3-866A-290E0DD9A0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40"/>
    </mc:Choice>
    <mc:Fallback>
      <p:transition spd="slow" advTm="16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51067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Random Forest Classifier model with MinMaxScaler yielded the best results and will be used to go ahead with 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Limitation - Other impacting factors like Accessibility/Digitization etc. are unavailable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Continue to input more sample data that becomes available to retrain our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Recurring mechanism to keep the model in line with the current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use this model to predict binary classification problems in customer churn of other institutions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Loyalty programs can be offered to retain predicted customers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B207A95-B68D-D700-8033-7C221694DD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5500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098"/>
    </mc:Choice>
    <mc:Fallback>
      <p:transition spd="slow" advTm="70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51067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Sethuraman, S. (2022, November 2). Why customers leave &amp; what can banks do? Tiger Analytics. Retrieved April 16, 2023, from </a:t>
            </a:r>
            <a:r>
              <a:rPr lang="en-IN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https://www.tigeranalytics.com/blog/addressing-customer-churn-in-banking/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Krook</a:t>
            </a:r>
            <a:r>
              <a:rPr lang="en-IN" dirty="0"/>
              <a:t>, S. (2022, March 7). What is customer churn prediction and why is it important? </a:t>
            </a:r>
            <a:r>
              <a:rPr lang="en-IN" dirty="0" err="1"/>
              <a:t>Avaus</a:t>
            </a:r>
            <a:r>
              <a:rPr lang="en-IN" dirty="0"/>
              <a:t>. Retrieved April 16, 2023, from </a:t>
            </a:r>
            <a:r>
              <a:rPr lang="en-IN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https://www.avaus.com/blog/predicting-customer-churn/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Lappeman</a:t>
            </a:r>
            <a:r>
              <a:rPr lang="en-IN" dirty="0"/>
              <a:t>, J., Franco, M., Warner, V., &amp; Sierra-Rubia, L. (2022, May 26). What social media sentiment tells us about why customers churn. Journal of Consumer Marketing. Retrieved April 30, 2023, from </a:t>
            </a:r>
            <a:r>
              <a:rPr lang="en-IN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https://www.emerald.com/insight/content/doi/10.1108/JCM-12-2019-3540/full/html</a:t>
            </a:r>
            <a:endParaRPr lang="en-IN" dirty="0"/>
          </a:p>
          <a:p>
            <a:pPr>
              <a:lnSpc>
                <a:spcPct val="200000"/>
              </a:lnSpc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802550-AC21-D591-3E4F-E32013278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5645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64"/>
    </mc:Choice>
    <mc:Fallback>
      <p:transition spd="slow" advTm="17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0563" y="2034073"/>
            <a:ext cx="8332237" cy="937961"/>
          </a:xfrm>
        </p:spPr>
        <p:txBody>
          <a:bodyPr anchor="b">
            <a:noAutofit/>
          </a:bodyPr>
          <a:lstStyle/>
          <a:p>
            <a:pPr algn="ctr"/>
            <a:r>
              <a:rPr lang="en-US" sz="4400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37469" y="3779310"/>
            <a:ext cx="5433204" cy="551739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Muthukumar Kadhirvel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F83BDC9E-93E5-A12C-0DA8-54F353DBA2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5810" y="4340380"/>
            <a:ext cx="5431971" cy="557950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402-301-2069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698643-7ED7-5228-218B-5D0FDFB01FC2}"/>
              </a:ext>
            </a:extLst>
          </p:cNvPr>
          <p:cNvSpPr txBox="1">
            <a:spLocks/>
          </p:cNvSpPr>
          <p:nvPr/>
        </p:nvSpPr>
        <p:spPr>
          <a:xfrm>
            <a:off x="4035809" y="4859350"/>
            <a:ext cx="5431971" cy="557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mkadhirvel@my365.bellevue.edu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FD0BB46-BB81-1007-436E-FDA30790C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7493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22"/>
    </mc:Choice>
    <mc:Fallback>
      <p:transition spd="slow" advTm="11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BUSINESS PROBLEM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85825" y="1813125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Retention of customers – Vital Role in keeping banks profitable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Increasing customer lifetime value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Churn – Degree</a:t>
            </a:r>
            <a:r>
              <a:rPr lang="en-US" dirty="0">
                <a:solidFill>
                  <a:sysClr val="windowText" lastClr="000000"/>
                </a:solidFill>
                <a:latin typeface="Quire Sans"/>
              </a:rPr>
              <a:t> of customer inactivity over a given time</a:t>
            </a:r>
            <a:endParaRPr kumimoji="0" lang="en-US" sz="1400" b="0" i="0" u="none" strike="noStrike" kern="1200" cap="none" spc="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Quire Sans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Predicting customer churn in absence of feedback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Quire Sans"/>
              </a:rPr>
              <a:t>Acquiring new customers costly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10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Quire Sans"/>
                <a:ea typeface="+mn-ea"/>
                <a:cs typeface="+mn-cs"/>
              </a:rPr>
              <a:t>If we can predict customer churn can develop loyalty programs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ysClr val="windowText" lastClr="000000"/>
                </a:solidFill>
                <a:latin typeface="Quire Sans"/>
              </a:rPr>
              <a:t>Build predictive model whether customer would leave the bank</a:t>
            </a:r>
            <a:endParaRPr kumimoji="0" lang="en-US" sz="1400" b="0" i="0" u="none" strike="noStrike" kern="1200" cap="none" spc="10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Quire Sans"/>
              <a:ea typeface="+mn-ea"/>
              <a:cs typeface="+mn-cs"/>
            </a:endParaRPr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8E2E165B-7230-52A2-27D3-96FAA796A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2663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76"/>
    </mc:Choice>
    <mc:Fallback>
      <p:transition spd="slow" advTm="67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Processing - EDA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85825" y="162562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Churn dataset from </a:t>
            </a:r>
            <a:r>
              <a:rPr lang="en-US" dirty="0">
                <a:hlinkClick r:id="rId4"/>
              </a:rPr>
              <a:t>Kaggle</a:t>
            </a:r>
            <a:r>
              <a:rPr lang="en-US" dirty="0"/>
              <a:t> ​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Customer data from France/Spain/Germany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10000 rows and 14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Feature variables</a:t>
            </a:r>
            <a:r>
              <a:rPr lang="en-US" dirty="0"/>
              <a:t> – All variables except target are a mixture of numeric and categorical variables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Target variable</a:t>
            </a:r>
            <a:r>
              <a:rPr lang="en-US" dirty="0"/>
              <a:t> – Exited variable of 0 (Not left the bank) or 1 (Left the bank)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Drop unneeded variables – </a:t>
            </a:r>
            <a:r>
              <a:rPr lang="en-US" dirty="0" err="1"/>
              <a:t>RowNumber</a:t>
            </a:r>
            <a:r>
              <a:rPr lang="en-US" dirty="0"/>
              <a:t>/</a:t>
            </a:r>
            <a:r>
              <a:rPr lang="en-US" dirty="0" err="1"/>
              <a:t>CustomerID</a:t>
            </a:r>
            <a:r>
              <a:rPr lang="en-US" dirty="0"/>
              <a:t>/Surname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missing or NULL values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Categorical Variables – </a:t>
            </a:r>
            <a:r>
              <a:rPr lang="en-US" dirty="0" err="1"/>
              <a:t>Georgraphy</a:t>
            </a:r>
            <a:r>
              <a:rPr lang="en-US" dirty="0"/>
              <a:t>/Gender – Create dummy variables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CFC391C9-7BCC-35DA-2AAF-D32E4EFD35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5918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10"/>
    </mc:Choice>
    <mc:Fallback>
      <p:transition spd="slow" advTm="74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  <a:endParaRPr lang="en-IN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066099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Age - </a:t>
            </a:r>
            <a:r>
              <a:rPr lang="en-IN" dirty="0"/>
              <a:t>Customers with age between 50 and 60 exited the bank more than other age classes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IN" dirty="0"/>
              <a:t>Gender – Female customers exited the bank more than male customers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3AC6CE7-5103-02A5-017B-A1439D834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087" y="2077929"/>
            <a:ext cx="5731510" cy="1983740"/>
          </a:xfrm>
          <a:prstGeom prst="rect">
            <a:avLst/>
          </a:prstGeom>
        </p:spPr>
      </p:pic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3BDFCB-3290-0E5A-E18F-F6CF074EE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087" y="4548051"/>
            <a:ext cx="5731510" cy="203263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1D89FCC-5EE3-7A8E-37D3-04AAE6871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3977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73"/>
    </mc:Choice>
    <mc:Fallback>
      <p:transition spd="slow" advTm="31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  <a:r>
              <a:rPr lang="en-US" sz="2000" dirty="0"/>
              <a:t>(CONT.)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324059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Point-biserial Correlation – Mixture of Binary &amp; Continuous Variables against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variables have good correlation with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variables have good correlation with other variables as well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3" descr="Chart, table&#10;&#10;Description automatically generated">
            <a:extLst>
              <a:ext uri="{FF2B5EF4-FFF2-40B4-BE49-F238E27FC236}">
                <a16:creationId xmlns:a16="http://schemas.microsoft.com/office/drawing/2014/main" id="{B9389B53-EDAB-B718-8DC9-C5C8C61C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889" y="2854241"/>
            <a:ext cx="8591642" cy="3317380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66F1569-2CE9-E9B7-3C20-C6F5E928AD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4931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45"/>
    </mc:Choice>
    <mc:Fallback>
      <p:transition spd="slow" advTm="2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</a:t>
            </a:r>
            <a:r>
              <a:rPr lang="en-US" sz="2000" dirty="0"/>
              <a:t>(CONT.)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324059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Top 10 Feature Importance Scores against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Age has the most feature importance</a:t>
            </a: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11B47950-7CD3-47B0-0FF5-BC2F4D820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49" y="2442845"/>
            <a:ext cx="8982689" cy="3091096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C92DAD6D-4649-ACB8-D1CE-B2C612BC9D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9786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25"/>
    </mc:Choice>
    <mc:Fallback>
      <p:transition spd="slow" advTm="20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AND METRICS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51067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Binary classification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Used - ​Logistic Regression / KNN / Support Vector Machine / Random Forest Classifier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Split into training dataset and test dataset in the ratio of 80% to 20%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is whether customer left the bank or not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 series has the rest of the columns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 is used as the evaluation metric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Confusion matrix ensures the number of false positive and false negatives are less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6A86641B-8651-A91A-CE6C-D69E876E4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4630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253"/>
    </mc:Choice>
    <mc:Fallback>
      <p:transition spd="slow" advTm="45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51067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Logistic Regression/KNN/Support Vector Machine - Good accuracy but bad at predicting Target variable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Support Vector Machine – Has more False Positives than other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D0E7-EB4E-BFF4-2C28-0FA755FF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734215"/>
            <a:ext cx="2743438" cy="2789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8C85C-D5A8-1DD1-4530-1D4973AF8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689" y="2753267"/>
            <a:ext cx="2644369" cy="2751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21694B-3BF3-CC11-BC4B-8EEC903AD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186" y="2734215"/>
            <a:ext cx="3292125" cy="2751058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A44BE7FA-93FC-4BFE-5504-C2CF36A4A5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3997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50"/>
    </mc:Choice>
    <mc:Fallback>
      <p:transition spd="slow" advTm="57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CF6EC-6BA1-1CC5-42E5-4AD032ADF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</a:t>
            </a:r>
            <a:r>
              <a:rPr lang="en-US" sz="2000" dirty="0"/>
              <a:t>(CONT.)</a:t>
            </a:r>
            <a:endParaRPr lang="en-IN" sz="2000" dirty="0"/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EDD22057-62B9-A9AF-2F04-D25C7C996DFE}"/>
              </a:ext>
            </a:extLst>
          </p:cNvPr>
          <p:cNvSpPr txBox="1">
            <a:spLocks/>
          </p:cNvSpPr>
          <p:nvPr/>
        </p:nvSpPr>
        <p:spPr>
          <a:xfrm>
            <a:off x="838200" y="1510672"/>
            <a:ext cx="10420350" cy="3606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Random Forest Classifier – Better Accuracy and Confusion Matrix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MinMaxScaler was performed on the dataset and accuracy and Confusion Matrix yielded better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lnSpc>
                <a:spcPct val="200000"/>
              </a:lnSpc>
            </a:pPr>
            <a:endParaRPr lang="en-IN" dirty="0"/>
          </a:p>
          <a:p>
            <a:pPr>
              <a:lnSpc>
                <a:spcPct val="200000"/>
              </a:lnSpc>
            </a:pPr>
            <a:r>
              <a:rPr lang="en-US" dirty="0"/>
              <a:t> 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DA498-7DC1-C5BB-ED01-72981880D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2659200"/>
            <a:ext cx="2918713" cy="2758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854CE2-8D0F-B32C-5F40-DB6E5A612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818" y="2643958"/>
            <a:ext cx="3665538" cy="27891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EFD916-E7A8-C474-ECB4-D9A4B73141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564" y="3314049"/>
            <a:ext cx="3756986" cy="17679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3299B5-7626-1039-EFF1-85BF50D0B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011" y="2998356"/>
            <a:ext cx="2171888" cy="266723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48E30B17-D004-3480-19EC-D413F33FCB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357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429"/>
    </mc:Choice>
    <mc:Fallback>
      <p:transition spd="slow" advTm="40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1390</TotalTime>
  <Words>616</Words>
  <Application>Microsoft Office PowerPoint</Application>
  <PresentationFormat>Widescreen</PresentationFormat>
  <Paragraphs>117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Quire Sans</vt:lpstr>
      <vt:lpstr>Tenorite</vt:lpstr>
      <vt:lpstr>Monoline</vt:lpstr>
      <vt:lpstr>Churn for Bank Customers</vt:lpstr>
      <vt:lpstr>BUSINESS PROBLEM</vt:lpstr>
      <vt:lpstr>Data Processing - EDA</vt:lpstr>
      <vt:lpstr>Visualization</vt:lpstr>
      <vt:lpstr>Visualization (CONT.)</vt:lpstr>
      <vt:lpstr>Visualization (CONT.)</vt:lpstr>
      <vt:lpstr>MODELS AND METRICS</vt:lpstr>
      <vt:lpstr>MODEL EVALUATION</vt:lpstr>
      <vt:lpstr>MODEL EVALUATION (CONT.)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for Bank Customers</dc:title>
  <dc:creator>Muthukumar Kadhirvel</dc:creator>
  <cp:lastModifiedBy>Muthukumar Kadhirvel</cp:lastModifiedBy>
  <cp:revision>11</cp:revision>
  <dcterms:created xsi:type="dcterms:W3CDTF">2023-05-07T03:52:23Z</dcterms:created>
  <dcterms:modified xsi:type="dcterms:W3CDTF">2023-05-10T04:27:13Z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